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</p:sldMasterIdLst>
  <p:notesMasterIdLst>
    <p:notesMasterId r:id="rId15"/>
  </p:notesMasterIdLst>
  <p:sldIdLst>
    <p:sldId id="371" r:id="rId4"/>
    <p:sldId id="877" r:id="rId5"/>
    <p:sldId id="884" r:id="rId6"/>
    <p:sldId id="832" r:id="rId7"/>
    <p:sldId id="771" r:id="rId8"/>
    <p:sldId id="775" r:id="rId9"/>
    <p:sldId id="777" r:id="rId10"/>
    <p:sldId id="856" r:id="rId11"/>
    <p:sldId id="773" r:id="rId12"/>
    <p:sldId id="819" r:id="rId13"/>
    <p:sldId id="788" r:id="rId14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9031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2822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8195" indent="4763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1984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819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1778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8740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5703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00FF"/>
    <a:srgbClr val="006C31"/>
    <a:srgbClr val="FF9900"/>
    <a:srgbClr val="D7D7D7"/>
    <a:srgbClr val="B2B2B2"/>
    <a:srgbClr val="0066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412" autoAdjust="0"/>
    <p:restoredTop sz="99886" autoAdjust="0"/>
  </p:normalViewPr>
  <p:slideViewPr>
    <p:cSldViewPr>
      <p:cViewPr>
        <p:scale>
          <a:sx n="75" d="100"/>
          <a:sy n="75" d="100"/>
        </p:scale>
        <p:origin x="-2100" y="-264"/>
      </p:cViewPr>
      <p:guideLst>
        <p:guide orient="horz" pos="3025"/>
        <p:guide pos="403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18.05.2021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9031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2822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8195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1984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1672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5975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0287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4626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E3D5C5F-0503-4415-BC72-5B3C89FD176C}" type="slidenum">
              <a:rPr 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70"/>
          <a:lstStyle>
            <a:lvl1pPr marL="0" marR="63695" indent="0" algn="r">
              <a:buNone/>
              <a:defRPr>
                <a:solidFill>
                  <a:schemeClr val="tx1"/>
                </a:solidFill>
              </a:defRPr>
            </a:lvl1pPr>
            <a:lvl2pPr marL="636915" indent="0" algn="ctr">
              <a:buNone/>
            </a:lvl2pPr>
            <a:lvl3pPr marL="1273809" indent="0" algn="ctr">
              <a:buNone/>
            </a:lvl3pPr>
            <a:lvl4pPr marL="1910701" indent="0" algn="ctr">
              <a:buNone/>
            </a:lvl4pPr>
            <a:lvl5pPr marL="2547598" indent="0" algn="ctr">
              <a:buNone/>
            </a:lvl5pPr>
            <a:lvl6pPr marL="3184506" indent="0" algn="ctr">
              <a:buNone/>
            </a:lvl6pPr>
            <a:lvl7pPr marL="3821419" indent="0" algn="ctr">
              <a:buNone/>
            </a:lvl7pPr>
            <a:lvl8pPr marL="4458318" indent="0" algn="ctr">
              <a:buNone/>
            </a:lvl8pPr>
            <a:lvl9pPr marL="509522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5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53"/>
          <a:lstStyle>
            <a:lvl1pPr marL="0" marR="63657" indent="0" algn="r">
              <a:buNone/>
              <a:defRPr>
                <a:solidFill>
                  <a:schemeClr val="tx1"/>
                </a:solidFill>
              </a:defRPr>
            </a:lvl1pPr>
            <a:lvl2pPr marL="636531" indent="0" algn="ctr">
              <a:buNone/>
            </a:lvl2pPr>
            <a:lvl3pPr marL="1273036" indent="0" algn="ctr">
              <a:buNone/>
            </a:lvl3pPr>
            <a:lvl4pPr marL="1909545" indent="0" algn="ctr">
              <a:buNone/>
            </a:lvl4pPr>
            <a:lvl5pPr marL="2546055" indent="0" algn="ctr">
              <a:buNone/>
            </a:lvl5pPr>
            <a:lvl6pPr marL="3182575" indent="0" algn="ctr">
              <a:buNone/>
            </a:lvl6pPr>
            <a:lvl7pPr marL="3819108" indent="0" algn="ctr">
              <a:buNone/>
            </a:lvl7pPr>
            <a:lvl8pPr marL="4455623" indent="0" algn="ctr">
              <a:buNone/>
            </a:lvl8pPr>
            <a:lvl9pPr marL="50921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57" rIns="6365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57" tIns="0" rIns="6365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57" tIns="0" rIns="6365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3" rIns="25453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7" rIns="127306" bIns="6365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7" rIns="127306" bIns="6365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57" rIns="63657" bIns="6365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04" rIns="6365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59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59"/>
          <a:lstStyle>
            <a:lvl1pPr marL="0" marR="63667" indent="0" algn="r">
              <a:buNone/>
              <a:defRPr>
                <a:solidFill>
                  <a:schemeClr val="tx1"/>
                </a:solidFill>
              </a:defRPr>
            </a:lvl1pPr>
            <a:lvl2pPr marL="636641" indent="0" algn="ctr">
              <a:buNone/>
            </a:lvl2pPr>
            <a:lvl3pPr marL="1273259" indent="0" algn="ctr">
              <a:buNone/>
            </a:lvl3pPr>
            <a:lvl4pPr marL="1909876" indent="0" algn="ctr">
              <a:buNone/>
            </a:lvl4pPr>
            <a:lvl5pPr marL="2546496" indent="0" algn="ctr">
              <a:buNone/>
            </a:lvl5pPr>
            <a:lvl6pPr marL="3183126" indent="0" algn="ctr">
              <a:buNone/>
            </a:lvl6pPr>
            <a:lvl7pPr marL="3819769" indent="0" algn="ctr">
              <a:buNone/>
            </a:lvl7pPr>
            <a:lvl8pPr marL="4456393" indent="0" algn="ctr">
              <a:buNone/>
            </a:lvl8pPr>
            <a:lvl9pPr marL="509301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67" rIns="6366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67" tIns="0" rIns="6366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67" tIns="0" rIns="6366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95" rIns="6369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9" rIns="25459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8" tIns="63667" rIns="127328" bIns="6366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8" tIns="63667" rIns="127328" bIns="6366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67" rIns="63667" bIns="6366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22" rIns="6366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95" tIns="0" rIns="6369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95" tIns="0" rIns="6369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09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70" rIns="25470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83" tIns="63695" rIns="127383" bIns="6369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83" tIns="63695" rIns="127383" bIns="6369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95" rIns="63695" bIns="6369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61" rIns="63695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5/18/2021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9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83" tIns="63695" rIns="127383" bIns="6369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954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9341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730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4119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224" indent="-29298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974" indent="-2547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7120" indent="-254767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9273" indent="-2547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9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8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7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5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5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4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83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5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5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06" tIns="63657" rIns="127306" bIns="6365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366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755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0144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531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756" indent="-2928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357" indent="-25461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269" indent="-254612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190" indent="-25461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5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5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0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25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1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56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21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6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28" tIns="63667" rIns="127328" bIns="6366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5/18/2021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954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755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0144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531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175" indent="-29286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818" indent="-254656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797" indent="-254656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784" indent="-254656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6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2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8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4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312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7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63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30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565" indent="-285601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408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372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334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295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262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223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4185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6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6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8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40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5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3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40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9"/>
            <a:ext cx="12801600" cy="1530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34" tIns="64220" rIns="128434" bIns="64220">
            <a:spAutoFit/>
          </a:bodyPr>
          <a:lstStyle/>
          <a:p>
            <a:pPr algn="ctr" defTabSz="1283677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3677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19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мая 2021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283677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3677">
              <a:defRPr/>
            </a:pPr>
            <a:endParaRPr lang="ru-RU" sz="21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84" y="536997"/>
            <a:ext cx="12781965" cy="8375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34" tIns="64220" rIns="128434" bIns="64220">
            <a:spAutoFit/>
          </a:bodyPr>
          <a:lstStyle/>
          <a:p>
            <a:pPr algn="ctr" defTabSz="1283677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3677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9" y="62570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70285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1193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6051550" y="647700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04053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339118"/>
            <a:ext cx="1306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8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15407"/>
            <a:ext cx="6715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08930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1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654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20" y="3594330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27705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32528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1"/>
            <a:ext cx="1306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7516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48" y="8561401"/>
            <a:ext cx="5222875" cy="73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8" y="385987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6" y="670561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3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9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9" y="1225559"/>
            <a:ext cx="9610725" cy="77533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51" tIns="63877" rIns="127751" bIns="63877">
            <a:spAutoFit/>
          </a:bodyPr>
          <a:lstStyle/>
          <a:p>
            <a:pPr algn="ctr" defTabSz="1272515"/>
            <a:r>
              <a:rPr lang="ru-RU" altLang="ru-RU" sz="2100" b="1" dirty="0">
                <a:solidFill>
                  <a:srgbClr val="000000"/>
                </a:solidFill>
              </a:rPr>
              <a:t>В 2021 году с нарастающим итогом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зарегистрирован </a:t>
            </a:r>
            <a:endParaRPr lang="ru-RU" altLang="ru-RU" sz="2100" b="1" dirty="0">
              <a:solidFill>
                <a:srgbClr val="000000"/>
              </a:solidFill>
            </a:endParaRPr>
          </a:p>
          <a:p>
            <a:pPr algn="ctr" defTabSz="1272515"/>
            <a:r>
              <a:rPr lang="ru-RU" altLang="ru-RU" sz="2100" b="1" dirty="0" smtClean="0">
                <a:solidFill>
                  <a:srgbClr val="FF0000"/>
                </a:solidFill>
              </a:rPr>
              <a:t>31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 случай </a:t>
            </a:r>
            <a:r>
              <a:rPr lang="ru-RU" altLang="ru-RU" sz="2100" b="1" dirty="0">
                <a:solidFill>
                  <a:srgbClr val="000000"/>
                </a:solidFill>
              </a:rPr>
              <a:t>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31" y="506097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5" y="5493548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9" y="546817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64" y="297181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8903104" y="4350589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10533972" y="7373172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10544174" y="845505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6236729" y="678097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7"/>
            <a:ext cx="12058650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6" y="5210694"/>
            <a:ext cx="1717506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6" y="2133615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886216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34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1328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82" y="327659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11761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261327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49"/>
            <a:ext cx="1676320" cy="1598303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66078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84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34" y="6872674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1" y="6705599"/>
            <a:ext cx="1584232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1" y="3970335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1663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16" y="6781800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87316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30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56"/>
            <a:ext cx="1736756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34216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1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31" y="76095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9" y="3602035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898"/>
            <a:ext cx="14239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35410"/>
            <a:ext cx="1919286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40236"/>
            <a:ext cx="14700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87416"/>
            <a:ext cx="1306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82872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696182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3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5" y="1219201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8" y="8382000"/>
            <a:ext cx="6043613" cy="990601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3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64" y="878959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0" y="8836034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5" y="525304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26" y="682721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49" y="307878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40" y="56250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102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0265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15"/>
            <a:ext cx="12801600" cy="878294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31" tIns="32611" rIns="65231" bIns="32611" anchor="ctr"/>
          <a:lstStyle/>
          <a:p>
            <a:pPr algn="ctr" defTabSz="1276649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649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90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364830" y="1752600"/>
            <a:ext cx="12266279" cy="2667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49" tIns="52192" rIns="104449" bIns="52192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Штормовое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предупреждение </a:t>
            </a:r>
            <a:endParaRPr lang="ru-RU" sz="2800" b="1" u="sng" kern="100" dirty="0" smtClean="0">
              <a:solidFill>
                <a:srgbClr val="000000"/>
              </a:solidFill>
              <a:latin typeface="Times New Roman"/>
              <a:ea typeface="Times New Roman"/>
              <a:cs typeface="Arial"/>
            </a:endParaRP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о высокой и чрезвычайной пожарной опасности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лесов </a:t>
            </a:r>
          </a:p>
          <a:p>
            <a:pPr algn="ctr"/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на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территории Республики Татарстан</a:t>
            </a:r>
          </a:p>
          <a:p>
            <a:pPr algn="just"/>
            <a:r>
              <a:rPr lang="ru-RU" sz="2800" dirty="0">
                <a:solidFill>
                  <a:srgbClr val="000000"/>
                </a:solidFill>
              </a:rPr>
              <a:t>В период с 17 по 24 мая 2021 года в Республике Татарстан на преобладающей территории сохранится высокая пожарная опасность лесов (4 класс), местами ожидается чрезвычайная пожарная опасность лесов (5 класс).</a:t>
            </a:r>
          </a:p>
          <a:p>
            <a:pPr algn="just"/>
            <a:endParaRPr lang="ru-RU" sz="28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R="179070" indent="450215" algn="just">
              <a:spcAft>
                <a:spcPts val="0"/>
              </a:spcAft>
            </a:pPr>
            <a:endParaRPr lang="ru-RU" sz="18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707532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2" y="4644042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1023941"/>
            <a:ext cx="12058650" cy="8162925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3" y="376576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5" y="425751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2" y="4766384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8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6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3" y="340760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6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7" y="5556531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2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8" y="48398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2" y="399929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7" y="2753328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2" y="3720910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5" y="3043049"/>
            <a:ext cx="6350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5" y="5171093"/>
            <a:ext cx="671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5" y="3934429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9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8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2" y="526554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2" y="4673412"/>
            <a:ext cx="1343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8" y="5352862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8" y="3324961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66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2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6" y="574384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4997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7" y="4870309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19" y="679129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5" y="6580644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3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2" y="3934429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5" y="4297967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88" y="7087999"/>
            <a:ext cx="671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5" y="6164071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2" y="664845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8" y="6148197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412"/>
            <a:ext cx="1516064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7" y="647788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2" y="6806221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3" y="7212617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62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5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2" y="2867629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6" y="509545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3" y="5468747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5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38" y="6037867"/>
            <a:ext cx="8270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6" y="423271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6" y="372744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40" y="3654235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11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3" y="1605593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46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40" y="6880036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87"/>
            <a:ext cx="14239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62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7" y="2547747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818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5" y="4925029"/>
            <a:ext cx="17907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5" y="3328798"/>
            <a:ext cx="1076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3" y="3900297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7" y="4328923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5" y="5371911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5" y="3212911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38" y="5441567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49" tIns="32567" rIns="65149" bIns="32567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8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1" y="7640377"/>
              <a:ext cx="3684927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0" y="167799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0" y="203359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9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0" y="2417764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6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67" tIns="45639" rIns="91267" bIns="456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67" tIns="45639" rIns="91267" bIns="456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2" y="5500497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40" y="622995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2" y="6743510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88" y="721023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3" y="6352191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4503680" y="5963006"/>
            <a:ext cx="3960872" cy="152539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+15…+18, </a:t>
            </a: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в низких местах +</a:t>
            </a:r>
            <a:r>
              <a:rPr lang="ru-RU" sz="1800" b="1" dirty="0" smtClean="0">
                <a:solidFill>
                  <a:srgbClr val="002060"/>
                </a:solidFill>
              </a:rPr>
              <a:t>10..+13</a:t>
            </a: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+29…+33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7" name="Прямая соединительная линия 106"/>
          <p:cNvCxnSpPr/>
          <p:nvPr/>
        </p:nvCxnSpPr>
        <p:spPr>
          <a:xfrm>
            <a:off x="4503680" y="6852448"/>
            <a:ext cx="3960872" cy="5552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8" name="Прямоугольник 107"/>
          <p:cNvSpPr/>
          <p:nvPr/>
        </p:nvSpPr>
        <p:spPr>
          <a:xfrm>
            <a:off x="6985536" y="4027049"/>
            <a:ext cx="3974564" cy="154269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+15…+17,</a:t>
            </a: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в низких местах +</a:t>
            </a:r>
            <a:r>
              <a:rPr lang="ru-RU" sz="1800" b="1" dirty="0" smtClean="0">
                <a:solidFill>
                  <a:srgbClr val="002060"/>
                </a:solidFill>
              </a:rPr>
              <a:t>10..+</a:t>
            </a:r>
            <a:r>
              <a:rPr lang="ru-RU" sz="1800" b="1" dirty="0" smtClean="0">
                <a:solidFill>
                  <a:srgbClr val="002060"/>
                </a:solidFill>
              </a:rPr>
              <a:t>13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+28…+32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9" name="Прямая соединительная линия 108"/>
          <p:cNvCxnSpPr/>
          <p:nvPr/>
        </p:nvCxnSpPr>
        <p:spPr>
          <a:xfrm>
            <a:off x="7012907" y="4918804"/>
            <a:ext cx="3947195" cy="34196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6" name="Прямоугольник 115"/>
          <p:cNvSpPr/>
          <p:nvPr/>
        </p:nvSpPr>
        <p:spPr>
          <a:xfrm>
            <a:off x="2344810" y="3962400"/>
            <a:ext cx="3954390" cy="162180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+17…+20,</a:t>
            </a:r>
          </a:p>
          <a:p>
            <a:pPr algn="ctr">
              <a:defRPr/>
            </a:pPr>
            <a:r>
              <a:rPr lang="ru-RU" sz="1800" b="1" dirty="0" smtClean="0">
                <a:solidFill>
                  <a:srgbClr val="002060"/>
                </a:solidFill>
              </a:rPr>
              <a:t>в низких местах +12..+15</a:t>
            </a: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+29…+33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7" name="Прямая соединительная линия 116"/>
          <p:cNvCxnSpPr/>
          <p:nvPr/>
        </p:nvCxnSpPr>
        <p:spPr>
          <a:xfrm>
            <a:off x="2362200" y="4873516"/>
            <a:ext cx="3949068" cy="3284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60863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391" y="1024460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62" y="4257491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6" y="1905000"/>
            <a:ext cx="1874351" cy="195802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15" y="476635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71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23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7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71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0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6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53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9827894" y="3220644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5927279" y="2760727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682013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99171" y="2895600"/>
            <a:ext cx="6348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04" y="5132708"/>
            <a:ext cx="6716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8" y="3895987"/>
            <a:ext cx="94969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7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88" y="522649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057480" y="4635208"/>
            <a:ext cx="134332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03" y="5314327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81400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85" y="4068861"/>
            <a:ext cx="98905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791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23" y="574381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83" y="5906410"/>
            <a:ext cx="13882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80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395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870" y="389610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23" y="425936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49088"/>
            <a:ext cx="67166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26051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313" y="611017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12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343400" y="6642556"/>
            <a:ext cx="151474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34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61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74" y="7270730"/>
            <a:ext cx="959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461806" y="3185739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133600" y="543025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5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59" y="5999420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43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1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294107" y="3806587"/>
            <a:ext cx="7712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391" y="6680113"/>
            <a:ext cx="163117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64"/>
            <a:ext cx="1200526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4" y="2013669"/>
            <a:ext cx="8739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1" y="6841492"/>
            <a:ext cx="115141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63" y="4714097"/>
            <a:ext cx="142464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46" y="8057140"/>
            <a:ext cx="10332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09111"/>
            <a:ext cx="12973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</a:t>
            </a: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72" y="4886588"/>
            <a:ext cx="17914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599" y="3289893"/>
            <a:ext cx="1464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0" y="3861288"/>
            <a:ext cx="191903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32" y="4290145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47" y="533354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105664" y="3657372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3045859" y="5404534"/>
            <a:ext cx="152935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4" y="941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92" tIns="45698" rIns="91392" bIns="45698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92" tIns="45698" rIns="91392" bIns="45698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33" y="546184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57" y="6191319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5129" y="670479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306470" y="738827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297" y="631386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9" name="Прямоугольник 108"/>
          <p:cNvSpPr/>
          <p:nvPr/>
        </p:nvSpPr>
        <p:spPr>
          <a:xfrm>
            <a:off x="3456646" y="4762558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Лаишевский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7086600" y="3810000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Менделеевский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8498986" y="3527051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sp>
        <p:nvSpPr>
          <p:cNvPr id="103" name="Text Box 270"/>
          <p:cNvSpPr txBox="1">
            <a:spLocks noChangeArrowheads="1"/>
          </p:cNvSpPr>
          <p:nvPr/>
        </p:nvSpPr>
        <p:spPr bwMode="auto">
          <a:xfrm>
            <a:off x="1644735" y="7618089"/>
            <a:ext cx="2646471" cy="218560"/>
          </a:xfrm>
          <a:prstGeom prst="rect">
            <a:avLst/>
          </a:prstGeom>
          <a:solidFill>
            <a:srgbClr val="FFFFFF">
              <a:alpha val="74000"/>
            </a:srgbClr>
          </a:solidFill>
          <a:ln>
            <a:noFill/>
          </a:ln>
          <a:effectLst/>
          <a:extLst/>
        </p:spPr>
        <p:txBody>
          <a:bodyPr wrap="square" lIns="48807" tIns="24403" rIns="48807" bIns="24403">
            <a:spAutoFit/>
          </a:bodyPr>
          <a:lstStyle>
            <a:lvl1pPr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b="1" dirty="0">
                <a:solidFill>
                  <a:prstClr val="black"/>
                </a:solidFill>
                <a:latin typeface="Arial Black" pitchFamily="34" charset="0"/>
              </a:rPr>
              <a:t>УСЛОВНЫЕ ОБОЗНАЧЕНИЯ: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1155018" y="8818408"/>
            <a:ext cx="264265" cy="132556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1528024" y="7848600"/>
            <a:ext cx="32876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algn="just" defTabSz="1196716">
              <a:buFontTx/>
              <a:buChar char="-"/>
              <a:defRPr/>
            </a:pPr>
            <a:r>
              <a:rPr lang="ru-RU" sz="1200" kern="0" dirty="0" smtClean="0">
                <a:solidFill>
                  <a:prstClr val="black"/>
                </a:solidFill>
                <a:latin typeface="Calibri"/>
              </a:rPr>
              <a:t>ЧРЕЗВЫЧАЙНАЯ (5 </a:t>
            </a:r>
            <a:r>
              <a:rPr lang="ru-RU" sz="1200" kern="0" dirty="0">
                <a:solidFill>
                  <a:prstClr val="black"/>
                </a:solidFill>
                <a:latin typeface="Calibri"/>
              </a:rPr>
              <a:t>КЛАСС) ПОЖАРНАЯ ОПАСНОСТЬ ЛЕСОВ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1499668" y="8598681"/>
            <a:ext cx="331595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СРЕДНЯЯ (3 КЛАСС) ПОЖАРНАЯ ОПАСНОСТЬ ЛЕСОВ 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1499671" y="8763582"/>
            <a:ext cx="332066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МАЛАЯ (2 КЛАСС) ПОЖАРНОЙ ОПАСНОСТИ ЛЕСОВ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1155018" y="8998353"/>
            <a:ext cx="264265" cy="132556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000" kern="0" dirty="0">
              <a:solidFill>
                <a:srgbClr val="FF0000"/>
              </a:solidFill>
              <a:latin typeface="Constantia"/>
              <a:cs typeface="+mn-cs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502804" y="8959334"/>
            <a:ext cx="3273098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ПОЖАРНАЯ ОПАСНОСТЬ ЛЕСОВ ОТСУТСТВУЕТ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153549" y="8598767"/>
            <a:ext cx="264265" cy="132556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1141531" y="8294118"/>
            <a:ext cx="276283" cy="13255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141531" y="7916581"/>
            <a:ext cx="275324" cy="134504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532737" y="8229600"/>
            <a:ext cx="32876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algn="just" defTabSz="1196716">
              <a:buFontTx/>
              <a:buChar char="-"/>
              <a:defRPr/>
            </a:pPr>
            <a:r>
              <a:rPr lang="ru-RU" sz="1200" kern="0" dirty="0" smtClean="0">
                <a:solidFill>
                  <a:prstClr val="black"/>
                </a:solidFill>
                <a:latin typeface="Calibri"/>
              </a:rPr>
              <a:t>ВЫСОКАЯ (4 </a:t>
            </a:r>
            <a:r>
              <a:rPr lang="ru-RU" sz="1200" kern="0" dirty="0">
                <a:solidFill>
                  <a:prstClr val="black"/>
                </a:solidFill>
                <a:latin typeface="Calibri"/>
              </a:rPr>
              <a:t>КЛАСС) ПОЖАРНАЯ ОПАСНОСТЬ ЛЕСОВ</a:t>
            </a:r>
          </a:p>
        </p:txBody>
      </p:sp>
      <p:pic>
        <p:nvPicPr>
          <p:cNvPr id="116" name="Picture 1" descr="https://meteoinfo.ru/hmc-output/meteoalert/pict/28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1066800"/>
            <a:ext cx="438687" cy="390525"/>
          </a:xfrm>
          <a:prstGeom prst="rect">
            <a:avLst/>
          </a:prstGeom>
          <a:noFill/>
          <a:extLst/>
        </p:spPr>
      </p:pic>
      <p:sp>
        <p:nvSpPr>
          <p:cNvPr id="117" name="Прямоугольник 116"/>
          <p:cNvSpPr/>
          <p:nvPr/>
        </p:nvSpPr>
        <p:spPr>
          <a:xfrm>
            <a:off x="7293082" y="1092814"/>
            <a:ext cx="5103809" cy="58471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Высокая и чрезвычайная пожарная </a:t>
            </a: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опасность лесов </a:t>
            </a: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4-5 </a:t>
            </a: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класс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53400" y="7174013"/>
            <a:ext cx="13064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</p:spTree>
    <p:extLst>
      <p:ext uri="{BB962C8B-B14F-4D97-AF65-F5344CB8AC3E}">
        <p14:creationId xmlns:p14="http://schemas.microsoft.com/office/powerpoint/2010/main" val="368619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27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17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3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1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356329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05743"/>
            <a:ext cx="6461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1" y="5610222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6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3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844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46758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05602"/>
            <a:ext cx="1552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9" y="4059466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8" y="78361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7" y="7204304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294542"/>
            <a:ext cx="12652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48" y="8305799"/>
            <a:ext cx="6042024" cy="950914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5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4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8" y="1219200"/>
            <a:ext cx="2201862" cy="2171700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4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2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7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262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99128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6" y="243364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8" y="68237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17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2" y="578896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44" y="650030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13" y="301602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72" y="76765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6" y="457481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6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66" y="3745105"/>
            <a:ext cx="43645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400" y="515325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3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47" y="5016729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41" y="346587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32" y="457245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8" y="456733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11" y="739159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58" y="505323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1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5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28" y="668761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4" y="628977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66" y="3897229"/>
            <a:ext cx="409057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14" y="43438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27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17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3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1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19440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49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5" y="5602518"/>
            <a:ext cx="8270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29"/>
            <a:ext cx="8270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867"/>
            <a:ext cx="16319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870929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4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47671"/>
            <a:ext cx="1076325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83" y="3811817"/>
            <a:ext cx="1636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8" y="78361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7" y="7204304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302247"/>
            <a:ext cx="12652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48" y="8169288"/>
            <a:ext cx="6042024" cy="1087437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4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10228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2" y="6536987"/>
            <a:ext cx="590961" cy="5496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1" y="5863960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36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14" y="5638814"/>
            <a:ext cx="561600" cy="46273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4" y="8465658"/>
            <a:ext cx="559887" cy="4649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19"/>
            <a:ext cx="561600" cy="5346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7" y="4560338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10" y="7120231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9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7" y="5113327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311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79"/>
            <a:ext cx="55436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82"/>
            <a:ext cx="57927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15" y="4419619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42"/>
            <a:ext cx="562114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88" y="5810074"/>
            <a:ext cx="521927" cy="48586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6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7" y="4434018"/>
            <a:ext cx="561600" cy="5401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3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9" y="6826870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5" y="4373234"/>
            <a:ext cx="613505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6" y="7255970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32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11" y="3920006"/>
            <a:ext cx="582897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82" y="1219201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61" y="375763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47" y="332524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23" y="40533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62" y="228182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69" y="256695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91" y="302433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97" y="303139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31" y="348939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33" y="387734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36" y="552948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5" y="622448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79" y="544731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63" y="67705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65" y="431026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90" y="250235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29" y="367414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10" y="767758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64" y="745216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6003" y="68507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52" y="54641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4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75223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6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193070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267429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49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5" y="5610222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6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457200" y="6781801"/>
            <a:ext cx="16319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3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78" y="2362170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83385"/>
            <a:ext cx="1076325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4" y="3988822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3" y="7786917"/>
            <a:ext cx="6715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304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302247"/>
            <a:ext cx="12652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48" y="8169288"/>
            <a:ext cx="6042024" cy="1087437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70" y="3807848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10228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7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10" y="1219201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3" y="37991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967172" y="49965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7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1" y="645952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1" y="766575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5" y="511334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9" y="4613040"/>
            <a:ext cx="50734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8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72425" y="420371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9" y="1225550"/>
            <a:ext cx="9610725" cy="45216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51" tIns="63877" rIns="127751" bIns="63877">
            <a:spAutoFit/>
          </a:bodyPr>
          <a:lstStyle/>
          <a:p>
            <a:pPr algn="ctr" defTabSz="1272515"/>
            <a:r>
              <a:rPr lang="ru-RU" altLang="ru-RU" sz="2100" b="1" dirty="0">
                <a:solidFill>
                  <a:srgbClr val="000000"/>
                </a:solidFill>
              </a:rPr>
              <a:t>В </a:t>
            </a:r>
            <a:r>
              <a:rPr lang="ru-RU" altLang="ru-RU" sz="2100" b="1" dirty="0">
                <a:solidFill>
                  <a:srgbClr val="FF0000"/>
                </a:solidFill>
              </a:rPr>
              <a:t>2021</a:t>
            </a:r>
            <a:r>
              <a:rPr lang="ru-RU" altLang="ru-RU" sz="21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погиб </a:t>
            </a:r>
            <a:r>
              <a:rPr lang="ru-RU" altLang="ru-RU" sz="2100" b="1" dirty="0" smtClean="0">
                <a:solidFill>
                  <a:srgbClr val="FF0000"/>
                </a:solidFill>
              </a:rPr>
              <a:t>91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21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6" y="334216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4" y="697829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6" y="737275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5" y="307554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7" y="647413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8" y="40628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6751493" y="44017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344556" y="307554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10513355" y="838560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5123764" y="587436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6060104" y="552186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8687108" y="450690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700702" y="716281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4805667" y="68972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4502532" y="407144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5743232" y="360095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3524874" y="620471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8414661" y="549482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777091" y="1546262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522299" y="13716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Полилиния 1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5" name="Полилиния 144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1881197" y="365760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70" name="Полилиния 169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5684839" y="5211761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629529" y="374673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8191511" y="6346822"/>
            <a:ext cx="1306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548438" y="5972402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52168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90939" y="61166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олилиния 199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2" name="Полилиния 201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523413" y="7345361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08" name="Полилиния 207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0" name="Полилиния 209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3300420" y="3657831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7" name="Полилиния 216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8624889" y="3927702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778130" y="4440236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5349875" y="7200898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8156576" y="7288212"/>
            <a:ext cx="1306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551374" y="2682872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0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231" name="Прямоугольник 23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3" name="Прямоугольник 362"/>
          <p:cNvSpPr>
            <a:spLocks noChangeArrowheads="1"/>
          </p:cNvSpPr>
          <p:nvPr/>
        </p:nvSpPr>
        <p:spPr bwMode="auto">
          <a:xfrm>
            <a:off x="1087448" y="8561396"/>
            <a:ext cx="5222875" cy="52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2016-2021 гг.): </a:t>
            </a:r>
          </a:p>
        </p:txBody>
      </p:sp>
      <p:sp>
        <p:nvSpPr>
          <p:cNvPr id="234" name="Овал 233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829973" y="502924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2590805" y="6256335"/>
            <a:ext cx="8128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37" name="Прямоугольник 236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3429002" y="3992842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533975" y="853445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7010401" y="624840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9049131" y="426720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7829931" y="403860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10" y="1219201"/>
            <a:ext cx="2392363" cy="2405063"/>
            <a:chOff x="487379" y="7592966"/>
            <a:chExt cx="5699312" cy="2002274"/>
          </a:xfrm>
        </p:grpSpPr>
        <p:sp>
          <p:nvSpPr>
            <p:cNvPr id="245" name="Прямоугольник 244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51" name="Прямоугольник 250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0" name="Прямоугольник 25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Прямоугольник 266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70" name="Прямоугольник 26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72" name="Прямоугольник 27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5275274" y="3257519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74" name="Овал 273"/>
          <p:cNvSpPr>
            <a:spLocks noChangeAspect="1"/>
          </p:cNvSpPr>
          <p:nvPr/>
        </p:nvSpPr>
        <p:spPr>
          <a:xfrm>
            <a:off x="2174988" y="40157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5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2016-2021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691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2016-2020 гг.)  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54453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04053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39931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339118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1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19440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08930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1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654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9" y="3594330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35410"/>
            <a:ext cx="19192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1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7516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48" y="8561401"/>
            <a:ext cx="5222875" cy="73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44" y="505870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8" y="385987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7" y="632753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14" y="673487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85" y="766681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84" y="74875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14" y="656107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9" y="300415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30" y="472212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2" y="757421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5" y="2510037"/>
            <a:ext cx="552075" cy="5100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1" y="566919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3" y="838795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77" y="325142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44" y="385445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56" y="494508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6" y="444283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87" y="650079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8" y="545237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3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61435</TotalTime>
  <Words>1194</Words>
  <Application>Microsoft Office PowerPoint</Application>
  <PresentationFormat>A3 (297x420 мм)</PresentationFormat>
  <Paragraphs>666</Paragraphs>
  <Slides>11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11</vt:i4>
      </vt:variant>
    </vt:vector>
  </HeadingPairs>
  <TitlesOfParts>
    <vt:vector size="14" baseType="lpstr">
      <vt:lpstr>Поток</vt:lpstr>
      <vt:lpstr>2_Поток</vt:lpstr>
      <vt:lpstr>3_Поток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3800</cp:revision>
  <cp:lastPrinted>2020-06-04T16:57:06Z</cp:lastPrinted>
  <dcterms:created xsi:type="dcterms:W3CDTF">2016-06-03T06:31:21Z</dcterms:created>
  <dcterms:modified xsi:type="dcterms:W3CDTF">2021-05-18T09:52:01Z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